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1" r:id="rId3"/>
    <p:sldId id="272" r:id="rId4"/>
    <p:sldId id="273" r:id="rId5"/>
    <p:sldId id="276" r:id="rId6"/>
    <p:sldId id="277" r:id="rId7"/>
    <p:sldId id="278" r:id="rId8"/>
    <p:sldId id="279" r:id="rId9"/>
    <p:sldId id="281" r:id="rId10"/>
    <p:sldId id="280" r:id="rId11"/>
    <p:sldId id="283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99"/>
    <a:srgbClr val="006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62" autoAdjust="0"/>
    <p:restoredTop sz="95801" autoAdjust="0"/>
  </p:normalViewPr>
  <p:slideViewPr>
    <p:cSldViewPr snapToGrid="0">
      <p:cViewPr varScale="1">
        <p:scale>
          <a:sx n="58" d="100"/>
          <a:sy n="58" d="100"/>
        </p:scale>
        <p:origin x="23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2AF5A-1E6E-1C4E-B6AA-9DBF7BD482B9}" type="datetimeFigureOut">
              <a:rPr lang="en-US" smtClean="0"/>
              <a:t>6/17/20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7FB5E-FE90-704A-8249-D3D65C7BE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6604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4093F-D33D-6E40-BABD-FB5A69DEAC05}" type="datetimeFigureOut">
              <a:rPr lang="en-US" smtClean="0"/>
              <a:t>6/17/20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34237-BB02-FB42-A7B8-09D6CF79C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058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34237-BB02-FB42-A7B8-09D6CF79CA5F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9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Completion</a:t>
            </a:r>
            <a:r>
              <a:rPr lang="en-US" baseline="0" dirty="0"/>
              <a:t> Rate is 11%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34237-BB02-FB42-A7B8-09D6CF79CA5F}" type="slidenum">
              <a:rPr lang="en-US" smtClean="0"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89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Completion</a:t>
            </a:r>
            <a:r>
              <a:rPr lang="en-US" baseline="0" dirty="0"/>
              <a:t> Rate is 11%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34237-BB02-FB42-A7B8-09D6CF79CA5F}" type="slidenum">
              <a:rPr lang="en-US" smtClean="0"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50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Completion</a:t>
            </a:r>
            <a:r>
              <a:rPr lang="en-US" baseline="0" dirty="0"/>
              <a:t> Rate is 11%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34237-BB02-FB42-A7B8-09D6CF79CA5F}" type="slidenum">
              <a:rPr lang="en-US" smtClean="0"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35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Completion</a:t>
            </a:r>
            <a:r>
              <a:rPr lang="en-US" baseline="0" dirty="0"/>
              <a:t> Rate is 11%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34237-BB02-FB42-A7B8-09D6CF79CA5F}" type="slidenum">
              <a:rPr lang="en-US" smtClean="0"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47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Completion</a:t>
            </a:r>
            <a:r>
              <a:rPr lang="en-US" baseline="0" dirty="0"/>
              <a:t> Rate is 11%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34237-BB02-FB42-A7B8-09D6CF79CA5F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34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Completion</a:t>
            </a:r>
            <a:r>
              <a:rPr lang="en-US" baseline="0" dirty="0"/>
              <a:t> Rate is 11%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34237-BB02-FB42-A7B8-09D6CF79CA5F}" type="slidenum">
              <a:rPr lang="en-US" smtClean="0"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53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Completion</a:t>
            </a:r>
            <a:r>
              <a:rPr lang="en-US" baseline="0" dirty="0"/>
              <a:t> Rate is 11%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34237-BB02-FB42-A7B8-09D6CF79CA5F}" type="slidenum">
              <a:rPr lang="en-US" smtClean="0"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64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Completion</a:t>
            </a:r>
            <a:r>
              <a:rPr lang="en-US" baseline="0" dirty="0"/>
              <a:t> Rate is 11%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34237-BB02-FB42-A7B8-09D6CF79CA5F}" type="slidenum">
              <a:rPr lang="en-US" smtClean="0"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38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Completion</a:t>
            </a:r>
            <a:r>
              <a:rPr lang="en-US" baseline="0" dirty="0"/>
              <a:t> Rate is 11%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34237-BB02-FB42-A7B8-09D6CF79CA5F}" type="slidenum">
              <a:rPr lang="en-US" smtClean="0"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9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Completion</a:t>
            </a:r>
            <a:r>
              <a:rPr lang="en-US" baseline="0" dirty="0"/>
              <a:t> Rate is 11%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34237-BB02-FB42-A7B8-09D6CF79CA5F}" type="slidenum">
              <a:rPr lang="en-US" smtClean="0"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66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Completion</a:t>
            </a:r>
            <a:r>
              <a:rPr lang="en-US" baseline="0" dirty="0"/>
              <a:t> Rate is 11%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34237-BB02-FB42-A7B8-09D6CF79CA5F}" type="slidenum">
              <a:rPr lang="en-US" smtClean="0"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74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05719"/>
            <a:ext cx="9144000" cy="210424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6AAA-BAEF-AB4F-8C9C-B28E03B1B5C0}" type="datetime1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College of ICT                                                                    Department of ETE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BFE9-4B9A-47F6-B191-1DB0FEFC8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141A-8250-4640-B035-341C2EEA5DDF}" type="datetime1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College of ICT                                                                    Department of ETE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BFE9-4B9A-47F6-B191-1DB0FEFC8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7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F0C1-0D11-6B4B-8753-86020BE06789}" type="datetime1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College of ICT                                                                    Department of ETE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BFE9-4B9A-47F6-B191-1DB0FEFC8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1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6A9C-035A-0D4B-B5F1-9BD9599171C1}" type="datetime1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College of ICT                                                                    Department of ETE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BFE9-4B9A-47F6-B191-1DB0FEFC8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3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5F42-72D3-044D-8DE8-B01178980BE3}" type="datetime1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College of ICT                                                                    Department of ETE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BFE9-4B9A-47F6-B191-1DB0FEFC8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F536-7B86-304C-9AB5-D1157D7C88CF}" type="datetime1">
              <a:rPr lang="en-US" smtClean="0"/>
              <a:t>6/17/20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College of ICT                                                                    Department of ETE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BFE9-4B9A-47F6-B191-1DB0FEFC8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8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B993-66B3-A54D-8E95-01A17D5E6810}" type="datetime1">
              <a:rPr lang="en-US" smtClean="0"/>
              <a:t>6/17/20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College of ICT                                                                    Department of ETE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BFE9-4B9A-47F6-B191-1DB0FEFC8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8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7781-39B7-714F-88F7-E7A84640B5DB}" type="datetime1">
              <a:rPr lang="en-US" smtClean="0"/>
              <a:t>6/17/20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College of ICT                                                                    Department of ETE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BFE9-4B9A-47F6-B191-1DB0FEFC8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3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9DA1-1D4D-F147-A93B-94651D3087BF}" type="datetime1">
              <a:rPr lang="en-US" smtClean="0"/>
              <a:t>6/17/20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College of ICT                                                                    Department of ETE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BFE9-4B9A-47F6-B191-1DB0FEFC8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1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2FB8-B00C-A345-8731-8A33C943770E}" type="datetime1">
              <a:rPr lang="en-US" smtClean="0"/>
              <a:t>6/17/20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College of ICT                                                                    Department of ETE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BFE9-4B9A-47F6-B191-1DB0FEFC8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0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584A-8994-0041-B635-6F96628F9417}" type="datetime1">
              <a:rPr lang="en-US" smtClean="0"/>
              <a:t>6/17/20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College of ICT                                                                    Department of ETE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BFE9-4B9A-47F6-B191-1DB0FEFC8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7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016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43451"/>
            <a:ext cx="10515600" cy="3133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C5331-BC8D-E044-B716-F29E07E69AFA}" type="datetime1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College of ICT                                                                    Department of ETE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0BFE9-4B9A-47F6-B191-1DB0FEFC83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13"/>
            </p:custDataLst>
          </p:nvPr>
        </p:nvSpPr>
        <p:spPr>
          <a:xfrm>
            <a:off x="0" y="-6522"/>
            <a:ext cx="12192000" cy="13444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>
            <a:spLocks noGrp="1" noSelect="1" noRot="1" noMove="1" noResize="1" noEditPoints="1" noAdjustHandles="1" noChangeArrowheads="1" noChangeShapeType="1" noTextEdit="1"/>
          </p:cNvSpPr>
          <p:nvPr userDrawn="1">
            <p:custDataLst>
              <p:tags r:id="rId14"/>
            </p:custDataLst>
          </p:nvPr>
        </p:nvSpPr>
        <p:spPr>
          <a:xfrm>
            <a:off x="2196509" y="204056"/>
            <a:ext cx="8377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odoni MT" panose="02070603080606020203" pitchFamily="18" charset="0"/>
              </a:rPr>
              <a:t>University of Dar es Salaam</a:t>
            </a:r>
          </a:p>
        </p:txBody>
      </p:sp>
      <p:pic>
        <p:nvPicPr>
          <p:cNvPr id="11" name="Picture 10"/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15"/>
            </p:custDataLst>
          </p:nvPr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418" b="89955" l="3837" r="85214">
                        <a14:foregroundMark x1="8126" y1="74041" x2="48081" y2="88713"/>
                        <a14:foregroundMark x1="14673" y1="73025" x2="8691" y2="78104"/>
                        <a14:foregroundMark x1="76298" y1="74944" x2="81941" y2="78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6" t="5714" r="15078" b="10053"/>
          <a:stretch/>
        </p:blipFill>
        <p:spPr>
          <a:xfrm>
            <a:off x="838200" y="19640"/>
            <a:ext cx="1236969" cy="129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7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downloa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356350"/>
            <a:ext cx="12192000" cy="57151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softEdge rad="1270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1999" cy="501650"/>
          </a:xfrm>
        </p:spPr>
        <p:txBody>
          <a:bodyPr/>
          <a:lstStyle/>
          <a:p>
            <a:pPr algn="l"/>
            <a:r>
              <a:rPr lang="de-DE" sz="2800" b="1" dirty="0">
                <a:solidFill>
                  <a:srgbClr val="005599"/>
                </a:solidFill>
                <a:latin typeface="Times New Roman" charset="0"/>
                <a:ea typeface="Times New Roman" charset="0"/>
                <a:cs typeface="Times New Roman" charset="0"/>
              </a:rPr>
              <a:t>College </a:t>
            </a:r>
            <a:r>
              <a:rPr lang="de-DE" sz="2800" b="1" dirty="0" err="1">
                <a:solidFill>
                  <a:srgbClr val="005599"/>
                </a:solidFill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de-DE" sz="2800" b="1" dirty="0">
                <a:solidFill>
                  <a:srgbClr val="005599"/>
                </a:solidFill>
                <a:latin typeface="Times New Roman" charset="0"/>
                <a:ea typeface="Times New Roman" charset="0"/>
                <a:cs typeface="Times New Roman" charset="0"/>
              </a:rPr>
              <a:t> ICT</a:t>
            </a:r>
            <a:endParaRPr lang="en-US" sz="2800" b="1" dirty="0">
              <a:solidFill>
                <a:srgbClr val="00559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48887" y="3450428"/>
            <a:ext cx="10723419" cy="1404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FF0000"/>
                </a:solidFill>
                <a:latin typeface="Book Antiqua" charset="0"/>
                <a:ea typeface="Book Antiqua" charset="0"/>
                <a:cs typeface="Book Antiqua" charset="0"/>
              </a:rPr>
              <a:t>Zoom Video Conferencing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FF0000"/>
                </a:solidFill>
                <a:latin typeface="Book Antiqua" charset="0"/>
                <a:ea typeface="Book Antiqua" charset="0"/>
                <a:cs typeface="Book Antiqua" charset="0"/>
              </a:rPr>
              <a:t>Platform</a:t>
            </a:r>
            <a:endParaRPr lang="en-US" sz="2800" b="1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4849" y="5465500"/>
            <a:ext cx="285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17</a:t>
            </a:r>
            <a:r>
              <a:rPr lang="en-US" sz="3200" baseline="30000" dirty="0">
                <a:latin typeface="Times New Roman" charset="0"/>
                <a:ea typeface="Times New Roman" charset="0"/>
                <a:cs typeface="Times New Roman" charset="0"/>
              </a:rPr>
              <a:t>th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June, 2020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63600" y="1728586"/>
            <a:ext cx="104583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Training of Postgraduate Instructors on Technology Enhanced Teaching and Supervision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59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356350"/>
            <a:ext cx="12192000" cy="57151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softEdge rad="1270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1999" cy="501650"/>
          </a:xfrm>
        </p:spPr>
        <p:txBody>
          <a:bodyPr/>
          <a:lstStyle/>
          <a:p>
            <a:pPr algn="l"/>
            <a:r>
              <a:rPr lang="de-DE" sz="2800" b="1" dirty="0">
                <a:solidFill>
                  <a:srgbClr val="005599"/>
                </a:solidFill>
                <a:latin typeface="Times New Roman" charset="0"/>
                <a:ea typeface="Times New Roman" charset="0"/>
                <a:cs typeface="Times New Roman" charset="0"/>
              </a:rPr>
              <a:t>College </a:t>
            </a:r>
            <a:r>
              <a:rPr lang="de-DE" sz="2800" b="1" dirty="0" err="1">
                <a:solidFill>
                  <a:srgbClr val="005599"/>
                </a:solidFill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de-DE" sz="2800" b="1" dirty="0">
                <a:solidFill>
                  <a:srgbClr val="005599"/>
                </a:solidFill>
                <a:latin typeface="Times New Roman" charset="0"/>
                <a:ea typeface="Times New Roman" charset="0"/>
                <a:cs typeface="Times New Roman" charset="0"/>
              </a:rPr>
              <a:t> ICT</a:t>
            </a:r>
            <a:endParaRPr lang="en-US" sz="2800" b="1" dirty="0">
              <a:solidFill>
                <a:srgbClr val="00559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7100" y="2036698"/>
            <a:ext cx="62012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4000" dirty="0">
                <a:latin typeface="Book Antiqua" charset="0"/>
                <a:ea typeface="Book Antiqua" charset="0"/>
                <a:cs typeface="Book Antiqua" charset="0"/>
              </a:rPr>
              <a:t> You need </a:t>
            </a:r>
            <a:r>
              <a:rPr lang="en-US" sz="4000" dirty="0">
                <a:solidFill>
                  <a:srgbClr val="FF0000"/>
                </a:solidFill>
                <a:latin typeface="Book Antiqua" charset="0"/>
                <a:ea typeface="Book Antiqua" charset="0"/>
                <a:cs typeface="Book Antiqua" charset="0"/>
              </a:rPr>
              <a:t>Meeting ID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4000" dirty="0">
                <a:latin typeface="Book Antiqua" charset="0"/>
                <a:ea typeface="Book Antiqua" charset="0"/>
                <a:cs typeface="Book Antiqua" charset="0"/>
              </a:rPr>
              <a:t> Meeting </a:t>
            </a:r>
            <a:r>
              <a:rPr lang="en-US" sz="4000" dirty="0">
                <a:solidFill>
                  <a:srgbClr val="FF0000"/>
                </a:solidFill>
                <a:latin typeface="Book Antiqua" charset="0"/>
                <a:ea typeface="Book Antiqua" charset="0"/>
                <a:cs typeface="Book Antiqua" charset="0"/>
              </a:rPr>
              <a:t>Password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4000" dirty="0">
                <a:latin typeface="Book Antiqua" charset="0"/>
                <a:ea typeface="Book Antiqua" charset="0"/>
                <a:cs typeface="Book Antiqua" charset="0"/>
              </a:rPr>
              <a:t> Registration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4000" dirty="0">
                <a:latin typeface="Book Antiqua" charset="0"/>
                <a:ea typeface="Book Antiqua" charset="0"/>
                <a:cs typeface="Book Antiqua" charset="0"/>
              </a:rPr>
              <a:t> Turn off my video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383497"/>
            <a:ext cx="53467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7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356350"/>
            <a:ext cx="12192000" cy="57151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softEdge rad="1270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1999" cy="501650"/>
          </a:xfrm>
        </p:spPr>
        <p:txBody>
          <a:bodyPr/>
          <a:lstStyle/>
          <a:p>
            <a:pPr algn="l"/>
            <a:r>
              <a:rPr lang="de-DE" sz="2800" b="1" dirty="0">
                <a:solidFill>
                  <a:srgbClr val="005599"/>
                </a:solidFill>
                <a:latin typeface="Times New Roman" charset="0"/>
                <a:ea typeface="Times New Roman" charset="0"/>
                <a:cs typeface="Times New Roman" charset="0"/>
              </a:rPr>
              <a:t>College </a:t>
            </a:r>
            <a:r>
              <a:rPr lang="de-DE" sz="2800" b="1" dirty="0" err="1">
                <a:solidFill>
                  <a:srgbClr val="005599"/>
                </a:solidFill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de-DE" sz="2800" b="1" dirty="0">
                <a:solidFill>
                  <a:srgbClr val="005599"/>
                </a:solidFill>
                <a:latin typeface="Times New Roman" charset="0"/>
                <a:ea typeface="Times New Roman" charset="0"/>
                <a:cs typeface="Times New Roman" charset="0"/>
              </a:rPr>
              <a:t> ICT</a:t>
            </a:r>
            <a:endParaRPr lang="en-US" sz="2800" b="1" dirty="0">
              <a:solidFill>
                <a:srgbClr val="00559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545" y="1573801"/>
            <a:ext cx="6853324" cy="386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1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356350"/>
            <a:ext cx="12192000" cy="57151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softEdge rad="1270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1999" cy="501650"/>
          </a:xfrm>
        </p:spPr>
        <p:txBody>
          <a:bodyPr/>
          <a:lstStyle/>
          <a:p>
            <a:pPr algn="l"/>
            <a:r>
              <a:rPr lang="de-DE" sz="2800" b="1" dirty="0">
                <a:solidFill>
                  <a:srgbClr val="005599"/>
                </a:solidFill>
                <a:latin typeface="Times New Roman" charset="0"/>
                <a:ea typeface="Times New Roman" charset="0"/>
                <a:cs typeface="Times New Roman" charset="0"/>
              </a:rPr>
              <a:t>College </a:t>
            </a:r>
            <a:r>
              <a:rPr lang="de-DE" sz="2800" b="1" dirty="0" err="1">
                <a:solidFill>
                  <a:srgbClr val="005599"/>
                </a:solidFill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de-DE" sz="2800" b="1" dirty="0">
                <a:solidFill>
                  <a:srgbClr val="005599"/>
                </a:solidFill>
                <a:latin typeface="Times New Roman" charset="0"/>
                <a:ea typeface="Times New Roman" charset="0"/>
                <a:cs typeface="Times New Roman" charset="0"/>
              </a:rPr>
              <a:t> ICT</a:t>
            </a:r>
            <a:endParaRPr lang="en-US" sz="2800" b="1" dirty="0">
              <a:solidFill>
                <a:srgbClr val="00559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493" y="1513526"/>
            <a:ext cx="8019011" cy="439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3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356350"/>
            <a:ext cx="12192000" cy="57151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softEdge rad="1270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1999" cy="501650"/>
          </a:xfrm>
        </p:spPr>
        <p:txBody>
          <a:bodyPr/>
          <a:lstStyle/>
          <a:p>
            <a:pPr algn="l"/>
            <a:r>
              <a:rPr lang="de-DE" sz="2800" b="1" dirty="0">
                <a:solidFill>
                  <a:srgbClr val="005599"/>
                </a:solidFill>
                <a:latin typeface="Times New Roman" charset="0"/>
                <a:ea typeface="Times New Roman" charset="0"/>
                <a:cs typeface="Times New Roman" charset="0"/>
              </a:rPr>
              <a:t>College </a:t>
            </a:r>
            <a:r>
              <a:rPr lang="de-DE" sz="2800" b="1" dirty="0" err="1">
                <a:solidFill>
                  <a:srgbClr val="005599"/>
                </a:solidFill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de-DE" sz="2800" b="1" dirty="0">
                <a:solidFill>
                  <a:srgbClr val="005599"/>
                </a:solidFill>
                <a:latin typeface="Times New Roman" charset="0"/>
                <a:ea typeface="Times New Roman" charset="0"/>
                <a:cs typeface="Times New Roman" charset="0"/>
              </a:rPr>
              <a:t> ICT</a:t>
            </a:r>
            <a:endParaRPr lang="en-US" sz="2800" b="1" dirty="0">
              <a:solidFill>
                <a:srgbClr val="00559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687" y="2472955"/>
            <a:ext cx="111778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4000" dirty="0">
                <a:latin typeface="Book Antiqua" charset="0"/>
                <a:ea typeface="Book Antiqua" charset="0"/>
                <a:cs typeface="Book Antiqua" charset="0"/>
              </a:rPr>
              <a:t> What is Zoom Video/</a:t>
            </a:r>
            <a:r>
              <a:rPr lang="en-US" sz="4000" dirty="0" err="1">
                <a:latin typeface="Book Antiqua" charset="0"/>
                <a:ea typeface="Book Antiqua" charset="0"/>
                <a:cs typeface="Book Antiqua" charset="0"/>
              </a:rPr>
              <a:t>Audo</a:t>
            </a:r>
            <a:r>
              <a:rPr lang="en-US" sz="4000" dirty="0">
                <a:latin typeface="Book Antiqua" charset="0"/>
                <a:ea typeface="Book Antiqua" charset="0"/>
                <a:cs typeface="Book Antiqua" charset="0"/>
              </a:rPr>
              <a:t> Conferencing?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4000" dirty="0">
                <a:latin typeface="Book Antiqua" charset="0"/>
                <a:ea typeface="Book Antiqua" charset="0"/>
                <a:cs typeface="Book Antiqua" charset="0"/>
              </a:rPr>
              <a:t> How to install Zoom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4000" dirty="0">
                <a:latin typeface="Book Antiqua" charset="0"/>
                <a:ea typeface="Book Antiqua" charset="0"/>
                <a:cs typeface="Book Antiqua" charset="0"/>
              </a:rPr>
              <a:t> How to Join a Zoom meeting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4000" dirty="0">
                <a:latin typeface="Book Antiqua" charset="0"/>
                <a:ea typeface="Book Antiqua" charset="0"/>
                <a:cs typeface="Book Antiqua" charset="0"/>
              </a:rPr>
              <a:t> How to participate in a Zoom meeting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4000" dirty="0">
                <a:latin typeface="Book Antiqua" charset="0"/>
                <a:ea typeface="Book Antiqua" charset="0"/>
                <a:cs typeface="Book Antiqua" charset="0"/>
              </a:rPr>
              <a:t> How to schedule and manage Zoom meeting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753687" y="1488684"/>
            <a:ext cx="2008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ook Antiqua" charset="0"/>
                <a:ea typeface="Book Antiqua" charset="0"/>
                <a:cs typeface="Book Antiqua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06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356350"/>
            <a:ext cx="12192000" cy="57151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softEdge rad="1270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1999" cy="501650"/>
          </a:xfrm>
        </p:spPr>
        <p:txBody>
          <a:bodyPr/>
          <a:lstStyle/>
          <a:p>
            <a:pPr algn="l"/>
            <a:r>
              <a:rPr lang="de-DE" sz="2800" b="1" dirty="0">
                <a:solidFill>
                  <a:srgbClr val="005599"/>
                </a:solidFill>
                <a:latin typeface="Times New Roman" charset="0"/>
                <a:ea typeface="Times New Roman" charset="0"/>
                <a:cs typeface="Times New Roman" charset="0"/>
              </a:rPr>
              <a:t>College </a:t>
            </a:r>
            <a:r>
              <a:rPr lang="de-DE" sz="2800" b="1" dirty="0" err="1">
                <a:solidFill>
                  <a:srgbClr val="005599"/>
                </a:solidFill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de-DE" sz="2800" b="1" dirty="0">
                <a:solidFill>
                  <a:srgbClr val="005599"/>
                </a:solidFill>
                <a:latin typeface="Times New Roman" charset="0"/>
                <a:ea typeface="Times New Roman" charset="0"/>
                <a:cs typeface="Times New Roman" charset="0"/>
              </a:rPr>
              <a:t> ICT</a:t>
            </a:r>
            <a:endParaRPr lang="en-US" sz="2800" b="1" dirty="0">
              <a:solidFill>
                <a:srgbClr val="00559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891" y="2324452"/>
            <a:ext cx="112886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4000" dirty="0">
                <a:latin typeface="Book Antiqua" charset="0"/>
                <a:ea typeface="Book Antiqua" charset="0"/>
                <a:cs typeface="Book Antiqua" charset="0"/>
              </a:rPr>
              <a:t> Is a </a:t>
            </a:r>
            <a:r>
              <a:rPr lang="en-US" sz="4000" dirty="0">
                <a:solidFill>
                  <a:srgbClr val="FF0000"/>
                </a:solidFill>
                <a:latin typeface="Book Antiqua" charset="0"/>
                <a:ea typeface="Book Antiqua" charset="0"/>
                <a:cs typeface="Book Antiqua" charset="0"/>
              </a:rPr>
              <a:t>web conferencing </a:t>
            </a:r>
            <a:r>
              <a:rPr lang="en-US" sz="4000" dirty="0">
                <a:latin typeface="Book Antiqua" charset="0"/>
                <a:ea typeface="Book Antiqua" charset="0"/>
                <a:cs typeface="Book Antiqua" charset="0"/>
              </a:rPr>
              <a:t>platform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4000" dirty="0">
                <a:latin typeface="Book Antiqua" charset="0"/>
                <a:ea typeface="Book Antiqua" charset="0"/>
                <a:cs typeface="Book Antiqua" charset="0"/>
              </a:rPr>
              <a:t> Commonly used for </a:t>
            </a:r>
            <a:r>
              <a:rPr lang="en-US" sz="4000" dirty="0">
                <a:solidFill>
                  <a:srgbClr val="FF0000"/>
                </a:solidFill>
                <a:latin typeface="Book Antiqua" charset="0"/>
                <a:ea typeface="Book Antiqua" charset="0"/>
                <a:cs typeface="Book Antiqua" charset="0"/>
              </a:rPr>
              <a:t>audio</a:t>
            </a:r>
            <a:r>
              <a:rPr lang="en-US" sz="4000" dirty="0">
                <a:latin typeface="Book Antiqua" charset="0"/>
                <a:ea typeface="Book Antiqua" charset="0"/>
                <a:cs typeface="Book Antiqua" charset="0"/>
              </a:rPr>
              <a:t> and/or </a:t>
            </a:r>
            <a:r>
              <a:rPr lang="en-US" sz="4000" dirty="0">
                <a:solidFill>
                  <a:srgbClr val="FF0000"/>
                </a:solidFill>
                <a:latin typeface="Book Antiqua" charset="0"/>
                <a:ea typeface="Book Antiqua" charset="0"/>
                <a:cs typeface="Book Antiqua" charset="0"/>
              </a:rPr>
              <a:t>video</a:t>
            </a:r>
            <a:r>
              <a:rPr lang="en-US" sz="4000" dirty="0">
                <a:latin typeface="Book Antiqua" charset="0"/>
                <a:ea typeface="Book Antiqua" charset="0"/>
                <a:cs typeface="Book Antiqua" charset="0"/>
              </a:rPr>
              <a:t> conferencing. 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4000" dirty="0">
                <a:latin typeface="Book Antiqua" charset="0"/>
                <a:ea typeface="Book Antiqua" charset="0"/>
                <a:cs typeface="Book Antiqua" charset="0"/>
              </a:rPr>
              <a:t> Designed for </a:t>
            </a:r>
            <a:r>
              <a:rPr lang="en-US" sz="4000" dirty="0">
                <a:solidFill>
                  <a:srgbClr val="FF0000"/>
                </a:solidFill>
                <a:latin typeface="Book Antiqua" charset="0"/>
                <a:ea typeface="Book Antiqua" charset="0"/>
                <a:cs typeface="Book Antiqua" charset="0"/>
              </a:rPr>
              <a:t>one-on-one or group </a:t>
            </a:r>
            <a:r>
              <a:rPr lang="en-US" sz="4000" dirty="0">
                <a:latin typeface="Book Antiqua" charset="0"/>
                <a:ea typeface="Book Antiqua" charset="0"/>
                <a:cs typeface="Book Antiqua" charset="0"/>
              </a:rPr>
              <a:t>calls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4000" dirty="0">
                <a:latin typeface="Book Antiqua" charset="0"/>
                <a:ea typeface="Book Antiqua" charset="0"/>
                <a:cs typeface="Book Antiqua" charset="0"/>
              </a:rPr>
              <a:t> Can be used on desktop/laptop/mobile      devices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81396" y="1616566"/>
            <a:ext cx="774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ook Antiqua" charset="0"/>
                <a:ea typeface="Book Antiqua" charset="0"/>
                <a:cs typeface="Book Antiqua" charset="0"/>
              </a:rPr>
              <a:t>What is Zoom?</a:t>
            </a:r>
          </a:p>
        </p:txBody>
      </p:sp>
    </p:spTree>
    <p:extLst>
      <p:ext uri="{BB962C8B-B14F-4D97-AF65-F5344CB8AC3E}">
        <p14:creationId xmlns:p14="http://schemas.microsoft.com/office/powerpoint/2010/main" val="1781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356350"/>
            <a:ext cx="12192000" cy="57151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softEdge rad="1270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1999" cy="501650"/>
          </a:xfrm>
        </p:spPr>
        <p:txBody>
          <a:bodyPr/>
          <a:lstStyle/>
          <a:p>
            <a:pPr algn="l"/>
            <a:r>
              <a:rPr lang="de-DE" sz="2800" b="1" dirty="0">
                <a:solidFill>
                  <a:srgbClr val="005599"/>
                </a:solidFill>
                <a:latin typeface="Times New Roman" charset="0"/>
                <a:ea typeface="Times New Roman" charset="0"/>
                <a:cs typeface="Times New Roman" charset="0"/>
              </a:rPr>
              <a:t>College </a:t>
            </a:r>
            <a:r>
              <a:rPr lang="de-DE" sz="2800" b="1" dirty="0" err="1">
                <a:solidFill>
                  <a:srgbClr val="005599"/>
                </a:solidFill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de-DE" sz="2800" b="1" dirty="0">
                <a:solidFill>
                  <a:srgbClr val="005599"/>
                </a:solidFill>
                <a:latin typeface="Times New Roman" charset="0"/>
                <a:ea typeface="Times New Roman" charset="0"/>
                <a:cs typeface="Times New Roman" charset="0"/>
              </a:rPr>
              <a:t> ICT</a:t>
            </a:r>
            <a:endParaRPr lang="en-US" sz="2800" b="1" dirty="0">
              <a:solidFill>
                <a:srgbClr val="00559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1956" y="1635454"/>
            <a:ext cx="774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ook Antiqua" charset="0"/>
                <a:ea typeface="Book Antiqua" charset="0"/>
                <a:cs typeface="Book Antiqua" charset="0"/>
              </a:rPr>
              <a:t>How to install  Zoom</a:t>
            </a:r>
          </a:p>
        </p:txBody>
      </p:sp>
      <p:sp>
        <p:nvSpPr>
          <p:cNvPr id="7" name="Rectangle 6"/>
          <p:cNvSpPr/>
          <p:nvPr/>
        </p:nvSpPr>
        <p:spPr>
          <a:xfrm>
            <a:off x="731520" y="2594365"/>
            <a:ext cx="11155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charset="2"/>
              <a:buChar char="q"/>
            </a:pPr>
            <a:r>
              <a:rPr lang="en-US" sz="4000" dirty="0">
                <a:latin typeface="Book Antiqua" charset="0"/>
                <a:ea typeface="Book Antiqua" charset="0"/>
                <a:cs typeface="Book Antiqua" charset="0"/>
              </a:rPr>
              <a:t>Go to </a:t>
            </a:r>
            <a:r>
              <a:rPr lang="en-US" sz="4000" dirty="0">
                <a:latin typeface="Book Antiqua" charset="0"/>
                <a:ea typeface="Book Antiqua" charset="0"/>
                <a:cs typeface="Book Antiqua" charset="0"/>
                <a:hlinkClick r:id="rId3"/>
              </a:rPr>
              <a:t>https://zoom.us/download</a:t>
            </a:r>
            <a:endParaRPr lang="en-US" sz="4000" dirty="0">
              <a:latin typeface="Book Antiqua" charset="0"/>
              <a:ea typeface="Book Antiqua" charset="0"/>
              <a:cs typeface="Book Antiqua" charset="0"/>
            </a:endParaRPr>
          </a:p>
          <a:p>
            <a:pPr marL="571500" indent="-571500">
              <a:buFont typeface="Wingdings" charset="2"/>
              <a:buChar char="q"/>
            </a:pPr>
            <a:r>
              <a:rPr lang="en-US" sz="4000" dirty="0">
                <a:latin typeface="Book Antiqua" charset="0"/>
                <a:ea typeface="Book Antiqua" charset="0"/>
                <a:cs typeface="Book Antiqua" charset="0"/>
              </a:rPr>
              <a:t> From the Download Center, click on the </a:t>
            </a:r>
            <a:r>
              <a:rPr lang="en-US" sz="4000" dirty="0">
                <a:solidFill>
                  <a:srgbClr val="FF0000"/>
                </a:solidFill>
                <a:latin typeface="Book Antiqua" charset="0"/>
                <a:ea typeface="Book Antiqua" charset="0"/>
                <a:cs typeface="Book Antiqua" charset="0"/>
              </a:rPr>
              <a:t>Download </a:t>
            </a:r>
            <a:r>
              <a:rPr lang="en-US" sz="4000" dirty="0">
                <a:latin typeface="Book Antiqua" charset="0"/>
                <a:ea typeface="Book Antiqua" charset="0"/>
                <a:cs typeface="Book Antiqua" charset="0"/>
              </a:rPr>
              <a:t>button under “</a:t>
            </a:r>
            <a:r>
              <a:rPr lang="en-US" sz="4000" dirty="0">
                <a:solidFill>
                  <a:srgbClr val="FF0000"/>
                </a:solidFill>
                <a:latin typeface="Book Antiqua" charset="0"/>
                <a:ea typeface="Book Antiqua" charset="0"/>
                <a:cs typeface="Book Antiqua" charset="0"/>
              </a:rPr>
              <a:t>Zoom Client </a:t>
            </a:r>
            <a:r>
              <a:rPr lang="en-US" sz="4000" dirty="0">
                <a:latin typeface="Book Antiqua" charset="0"/>
                <a:ea typeface="Book Antiqua" charset="0"/>
                <a:cs typeface="Book Antiqua" charset="0"/>
              </a:rPr>
              <a:t>For Meetings”.</a:t>
            </a:r>
          </a:p>
        </p:txBody>
      </p:sp>
    </p:spTree>
    <p:extLst>
      <p:ext uri="{BB962C8B-B14F-4D97-AF65-F5344CB8AC3E}">
        <p14:creationId xmlns:p14="http://schemas.microsoft.com/office/powerpoint/2010/main" val="187706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356350"/>
            <a:ext cx="12192000" cy="57151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softEdge rad="1270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1999" cy="501650"/>
          </a:xfrm>
        </p:spPr>
        <p:txBody>
          <a:bodyPr/>
          <a:lstStyle/>
          <a:p>
            <a:pPr algn="l"/>
            <a:r>
              <a:rPr lang="de-DE" sz="2800" b="1" dirty="0">
                <a:solidFill>
                  <a:srgbClr val="005599"/>
                </a:solidFill>
                <a:latin typeface="Times New Roman" charset="0"/>
                <a:ea typeface="Times New Roman" charset="0"/>
                <a:cs typeface="Times New Roman" charset="0"/>
              </a:rPr>
              <a:t>College </a:t>
            </a:r>
            <a:r>
              <a:rPr lang="de-DE" sz="2800" b="1" dirty="0" err="1">
                <a:solidFill>
                  <a:srgbClr val="005599"/>
                </a:solidFill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de-DE" sz="2800" b="1" dirty="0">
                <a:solidFill>
                  <a:srgbClr val="005599"/>
                </a:solidFill>
                <a:latin typeface="Times New Roman" charset="0"/>
                <a:ea typeface="Times New Roman" charset="0"/>
                <a:cs typeface="Times New Roman" charset="0"/>
              </a:rPr>
              <a:t> ICT</a:t>
            </a:r>
            <a:endParaRPr lang="en-US" sz="2800" b="1" dirty="0">
              <a:solidFill>
                <a:srgbClr val="00559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64" y="1578925"/>
            <a:ext cx="10668001" cy="459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1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356350"/>
            <a:ext cx="12192000" cy="57151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softEdge rad="1270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1999" cy="501650"/>
          </a:xfrm>
        </p:spPr>
        <p:txBody>
          <a:bodyPr/>
          <a:lstStyle/>
          <a:p>
            <a:pPr algn="l"/>
            <a:r>
              <a:rPr lang="de-DE" sz="2800" b="1" dirty="0">
                <a:solidFill>
                  <a:srgbClr val="005599"/>
                </a:solidFill>
                <a:latin typeface="Times New Roman" charset="0"/>
                <a:ea typeface="Times New Roman" charset="0"/>
                <a:cs typeface="Times New Roman" charset="0"/>
              </a:rPr>
              <a:t>College </a:t>
            </a:r>
            <a:r>
              <a:rPr lang="de-DE" sz="2800" b="1" dirty="0" err="1">
                <a:solidFill>
                  <a:srgbClr val="005599"/>
                </a:solidFill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de-DE" sz="2800" b="1" dirty="0">
                <a:solidFill>
                  <a:srgbClr val="005599"/>
                </a:solidFill>
                <a:latin typeface="Times New Roman" charset="0"/>
                <a:ea typeface="Times New Roman" charset="0"/>
                <a:cs typeface="Times New Roman" charset="0"/>
              </a:rPr>
              <a:t> ICT</a:t>
            </a:r>
            <a:endParaRPr lang="en-US" sz="2800" b="1" dirty="0">
              <a:solidFill>
                <a:srgbClr val="00559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262" y="2580941"/>
            <a:ext cx="115048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4000" dirty="0">
                <a:latin typeface="Book Antiqua" charset="0"/>
                <a:ea typeface="Book Antiqua" charset="0"/>
                <a:cs typeface="Book Antiqua" charset="0"/>
              </a:rPr>
              <a:t> You can install the Zoom Client for Meeting application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4000" dirty="0">
                <a:latin typeface="Book Antiqua" charset="0"/>
                <a:ea typeface="Book Antiqua" charset="0"/>
                <a:cs typeface="Book Antiqua" charset="0"/>
              </a:rPr>
              <a:t> You can sign-up (i.e. create a free account</a:t>
            </a:r>
          </a:p>
        </p:txBody>
      </p:sp>
      <p:sp>
        <p:nvSpPr>
          <p:cNvPr id="5" name="Rectangle 4"/>
          <p:cNvSpPr/>
          <p:nvPr/>
        </p:nvSpPr>
        <p:spPr>
          <a:xfrm>
            <a:off x="748144" y="1618829"/>
            <a:ext cx="774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ook Antiqua" charset="0"/>
                <a:ea typeface="Book Antiqua" charset="0"/>
                <a:cs typeface="Book Antiqua" charset="0"/>
              </a:rPr>
              <a:t>How to install Zoom</a:t>
            </a:r>
          </a:p>
        </p:txBody>
      </p:sp>
    </p:spTree>
    <p:extLst>
      <p:ext uri="{BB962C8B-B14F-4D97-AF65-F5344CB8AC3E}">
        <p14:creationId xmlns:p14="http://schemas.microsoft.com/office/powerpoint/2010/main" val="32944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356350"/>
            <a:ext cx="12192000" cy="57151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softEdge rad="1270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1999" cy="501650"/>
          </a:xfrm>
        </p:spPr>
        <p:txBody>
          <a:bodyPr/>
          <a:lstStyle/>
          <a:p>
            <a:pPr algn="l"/>
            <a:r>
              <a:rPr lang="de-DE" sz="2800" b="1" dirty="0">
                <a:solidFill>
                  <a:srgbClr val="005599"/>
                </a:solidFill>
                <a:latin typeface="Times New Roman" charset="0"/>
                <a:ea typeface="Times New Roman" charset="0"/>
                <a:cs typeface="Times New Roman" charset="0"/>
              </a:rPr>
              <a:t>College </a:t>
            </a:r>
            <a:r>
              <a:rPr lang="de-DE" sz="2800" b="1" dirty="0" err="1">
                <a:solidFill>
                  <a:srgbClr val="005599"/>
                </a:solidFill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de-DE" sz="2800" b="1" dirty="0">
                <a:solidFill>
                  <a:srgbClr val="005599"/>
                </a:solidFill>
                <a:latin typeface="Times New Roman" charset="0"/>
                <a:ea typeface="Times New Roman" charset="0"/>
                <a:cs typeface="Times New Roman" charset="0"/>
              </a:rPr>
              <a:t> ICT</a:t>
            </a:r>
            <a:endParaRPr lang="en-US" sz="2800" b="1" dirty="0">
              <a:solidFill>
                <a:srgbClr val="00559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262" y="2580941"/>
            <a:ext cx="67333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4000" dirty="0">
                <a:latin typeface="Book Antiqua" charset="0"/>
                <a:ea typeface="Book Antiqua" charset="0"/>
                <a:cs typeface="Book Antiqua" charset="0"/>
              </a:rPr>
              <a:t> For Zoom Client run the downloaded file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4000" dirty="0">
                <a:latin typeface="Book Antiqua" charset="0"/>
                <a:ea typeface="Book Antiqua" charset="0"/>
                <a:cs typeface="Book Antiqua" charset="0"/>
              </a:rPr>
              <a:t> A Zoom icon will be added to your applications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32262" y="1618829"/>
            <a:ext cx="774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ook Antiqua" charset="0"/>
                <a:ea typeface="Book Antiqua" charset="0"/>
                <a:cs typeface="Book Antiqua" charset="0"/>
              </a:rPr>
              <a:t>How to install Zoom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423" y="1821596"/>
            <a:ext cx="4051762" cy="39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2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356350"/>
            <a:ext cx="12192000" cy="57151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softEdge rad="1270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1999" cy="501650"/>
          </a:xfrm>
        </p:spPr>
        <p:txBody>
          <a:bodyPr/>
          <a:lstStyle/>
          <a:p>
            <a:pPr algn="l"/>
            <a:r>
              <a:rPr lang="de-DE" sz="2800" b="1" dirty="0">
                <a:solidFill>
                  <a:srgbClr val="005599"/>
                </a:solidFill>
                <a:latin typeface="Times New Roman" charset="0"/>
                <a:ea typeface="Times New Roman" charset="0"/>
                <a:cs typeface="Times New Roman" charset="0"/>
              </a:rPr>
              <a:t>College </a:t>
            </a:r>
            <a:r>
              <a:rPr lang="de-DE" sz="2800" b="1" dirty="0" err="1">
                <a:solidFill>
                  <a:srgbClr val="005599"/>
                </a:solidFill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de-DE" sz="2800" b="1" dirty="0">
                <a:solidFill>
                  <a:srgbClr val="005599"/>
                </a:solidFill>
                <a:latin typeface="Times New Roman" charset="0"/>
                <a:ea typeface="Times New Roman" charset="0"/>
                <a:cs typeface="Times New Roman" charset="0"/>
              </a:rPr>
              <a:t> ICT</a:t>
            </a:r>
            <a:endParaRPr lang="en-US" sz="2800" b="1" dirty="0">
              <a:solidFill>
                <a:srgbClr val="00559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093" y="2213964"/>
            <a:ext cx="11371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4000" dirty="0">
                <a:latin typeface="Book Antiqua" charset="0"/>
                <a:ea typeface="Book Antiqua" charset="0"/>
                <a:cs typeface="Book Antiqua" charset="0"/>
              </a:rPr>
              <a:t> You can also sign-up </a:t>
            </a:r>
            <a:r>
              <a:rPr lang="en-US" sz="4000" dirty="0">
                <a:solidFill>
                  <a:srgbClr val="FF0000"/>
                </a:solidFill>
                <a:latin typeface="Book Antiqua" charset="0"/>
                <a:ea typeface="Book Antiqua" charset="0"/>
                <a:cs typeface="Book Antiqua" charset="0"/>
              </a:rPr>
              <a:t>for free </a:t>
            </a:r>
            <a:r>
              <a:rPr lang="en-US" sz="4000" dirty="0">
                <a:latin typeface="Book Antiqua" charset="0"/>
                <a:ea typeface="Book Antiqua" charset="0"/>
                <a:cs typeface="Book Antiqua" charset="0"/>
              </a:rPr>
              <a:t>Zoom Account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4000" dirty="0">
                <a:latin typeface="Book Antiqua" charset="0"/>
                <a:ea typeface="Book Antiqua" charset="0"/>
                <a:cs typeface="Book Antiqua" charset="0"/>
              </a:rPr>
              <a:t>  With the Zoom account you will be able to schedule meetings</a:t>
            </a:r>
          </a:p>
        </p:txBody>
      </p:sp>
      <p:sp>
        <p:nvSpPr>
          <p:cNvPr id="5" name="Rectangle 4"/>
          <p:cNvSpPr/>
          <p:nvPr/>
        </p:nvSpPr>
        <p:spPr>
          <a:xfrm>
            <a:off x="432262" y="1506078"/>
            <a:ext cx="774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ook Antiqua" charset="0"/>
                <a:ea typeface="Book Antiqua" charset="0"/>
                <a:cs typeface="Book Antiqua" charset="0"/>
              </a:rPr>
              <a:t>How to install Zoom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147" y="4152956"/>
            <a:ext cx="9469703" cy="194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356350"/>
            <a:ext cx="12192000" cy="57151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softEdge rad="1270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1999" cy="501650"/>
          </a:xfrm>
        </p:spPr>
        <p:txBody>
          <a:bodyPr/>
          <a:lstStyle/>
          <a:p>
            <a:pPr algn="l"/>
            <a:r>
              <a:rPr lang="de-DE" sz="2800" b="1" dirty="0">
                <a:solidFill>
                  <a:srgbClr val="005599"/>
                </a:solidFill>
                <a:latin typeface="Times New Roman" charset="0"/>
                <a:ea typeface="Times New Roman" charset="0"/>
                <a:cs typeface="Times New Roman" charset="0"/>
              </a:rPr>
              <a:t>College </a:t>
            </a:r>
            <a:r>
              <a:rPr lang="de-DE" sz="2800" b="1" dirty="0" err="1">
                <a:solidFill>
                  <a:srgbClr val="005599"/>
                </a:solidFill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de-DE" sz="2800" b="1" dirty="0">
                <a:solidFill>
                  <a:srgbClr val="005599"/>
                </a:solidFill>
                <a:latin typeface="Times New Roman" charset="0"/>
                <a:ea typeface="Times New Roman" charset="0"/>
                <a:cs typeface="Times New Roman" charset="0"/>
              </a:rPr>
              <a:t> ICT</a:t>
            </a:r>
            <a:endParaRPr lang="en-US" sz="2800" b="1" dirty="0">
              <a:solidFill>
                <a:srgbClr val="00559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513" y="2398152"/>
            <a:ext cx="62012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4000" dirty="0">
                <a:latin typeface="Book Antiqua" charset="0"/>
                <a:ea typeface="Book Antiqua" charset="0"/>
                <a:cs typeface="Book Antiqua" charset="0"/>
              </a:rPr>
              <a:t> Run the Zoom Client Application by clicking on the Zoom icon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4000" dirty="0">
                <a:latin typeface="Book Antiqua" charset="0"/>
                <a:ea typeface="Book Antiqua" charset="0"/>
                <a:cs typeface="Book Antiqua" charset="0"/>
              </a:rPr>
              <a:t> Click on </a:t>
            </a:r>
            <a:r>
              <a:rPr lang="en-US" sz="4000" dirty="0">
                <a:solidFill>
                  <a:srgbClr val="FF0000"/>
                </a:solidFill>
                <a:latin typeface="Book Antiqua" charset="0"/>
                <a:ea typeface="Book Antiqua" charset="0"/>
                <a:cs typeface="Book Antiqua" charset="0"/>
              </a:rPr>
              <a:t>Join a Meeting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598516" y="1628070"/>
            <a:ext cx="10374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ook Antiqua" charset="0"/>
                <a:ea typeface="Book Antiqua" charset="0"/>
                <a:cs typeface="Book Antiqua" charset="0"/>
              </a:rPr>
              <a:t>How to join </a:t>
            </a:r>
            <a:r>
              <a:rPr lang="en-US" sz="4000" b="1">
                <a:solidFill>
                  <a:srgbClr val="FF0000"/>
                </a:solidFill>
                <a:latin typeface="Book Antiqua" charset="0"/>
                <a:ea typeface="Book Antiqua" charset="0"/>
                <a:cs typeface="Book Antiqua" charset="0"/>
              </a:rPr>
              <a:t>Zoom meeting</a:t>
            </a:r>
            <a:endParaRPr lang="en-US" sz="4000" b="1" dirty="0">
              <a:solidFill>
                <a:srgbClr val="FF0000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050" y="2455007"/>
            <a:ext cx="4538749" cy="37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4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54454</TotalTime>
  <Words>346</Words>
  <Application>Microsoft Macintosh PowerPoint</Application>
  <PresentationFormat>Widescreen</PresentationFormat>
  <Paragraphs>69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Bodoni MT</vt:lpstr>
      <vt:lpstr>Book Antiqua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Baraka Maiseli</dc:creator>
  <cp:lastModifiedBy>Dr. Joel S. Mtebe</cp:lastModifiedBy>
  <cp:revision>204</cp:revision>
  <dcterms:created xsi:type="dcterms:W3CDTF">2019-09-23T18:48:47Z</dcterms:created>
  <dcterms:modified xsi:type="dcterms:W3CDTF">2020-06-17T13:07:17Z</dcterms:modified>
</cp:coreProperties>
</file>